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/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/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/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Заголовок раздела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Два объекта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Объект с подписью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2" name="Shape 6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457200" indent="0" rtl="0">
              <a:spcBef>
                <a:spcPts val="0"/>
              </a:spcBef>
              <a:buFont typeface="Calibri"/>
              <a:buNone/>
              <a:defRPr/>
            </a:lvl2pPr>
            <a:lvl3pPr marL="914400" indent="0" rtl="0">
              <a:spcBef>
                <a:spcPts val="0"/>
              </a:spcBef>
              <a:buFont typeface="Calibri"/>
              <a:buNone/>
              <a:defRPr/>
            </a:lvl3pPr>
            <a:lvl4pPr marL="1371600" indent="0" rtl="0">
              <a:spcBef>
                <a:spcPts val="0"/>
              </a:spcBef>
              <a:buFont typeface="Calibri"/>
              <a:buNone/>
              <a:defRPr/>
            </a:lvl4pPr>
            <a:lvl5pPr marL="1828800" indent="0" rtl="0">
              <a:spcBef>
                <a:spcPts val="0"/>
              </a:spcBef>
              <a:buFont typeface="Calibri"/>
              <a:buNone/>
              <a:defRPr/>
            </a:lvl5pPr>
            <a:lvl6pPr marL="2286000" indent="0" rtl="0">
              <a:spcBef>
                <a:spcPts val="0"/>
              </a:spcBef>
              <a:buFont typeface="Calibri"/>
              <a:buNone/>
              <a:defRPr/>
            </a:lvl6pPr>
            <a:lvl7pPr marL="2743200" indent="0" rtl="0">
              <a:spcBef>
                <a:spcPts val="0"/>
              </a:spcBef>
              <a:buFont typeface="Calibri"/>
              <a:buNone/>
              <a:defRPr/>
            </a:lvl7pPr>
            <a:lvl8pPr marL="3200400" indent="0" rtl="0">
              <a:spcBef>
                <a:spcPts val="0"/>
              </a:spcBef>
              <a:buFont typeface="Calibri"/>
              <a:buNone/>
              <a:defRPr/>
            </a:lvl8pPr>
            <a:lvl9pPr marL="3657600" indent="0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E5B8B7"/>
            </a:gs>
            <a:gs pos="50000">
              <a:srgbClr val="D99593"/>
            </a:gs>
            <a:gs pos="100000">
              <a:srgbClr val="B2A0C7"/>
            </a:gs>
          </a:gsLst>
          <a:lin ang="5400000" scaled="0"/>
        </a:grad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marL="0" marR="0" indent="0" algn="l" rtl="0">
              <a:spcBef>
                <a:spcPts val="0"/>
              </a:spcBef>
              <a:defRPr/>
            </a:lvl2pPr>
            <a:lvl3pPr marL="0" marR="0" indent="0" algn="l" rtl="0">
              <a:spcBef>
                <a:spcPts val="0"/>
              </a:spcBef>
              <a:defRPr/>
            </a:lvl3pPr>
            <a:lvl4pPr marL="0" marR="0" indent="0" algn="l" rtl="0">
              <a:spcBef>
                <a:spcPts val="0"/>
              </a:spcBef>
              <a:defRPr/>
            </a:lvl4pPr>
            <a:lvl5pPr marL="0" marR="0" indent="0" algn="l" rtl="0">
              <a:spcBef>
                <a:spcPts val="0"/>
              </a:spcBef>
              <a:defRPr/>
            </a:lvl5pPr>
            <a:lvl6pPr marL="0" marR="0" indent="0" algn="l" rtl="0">
              <a:spcBef>
                <a:spcPts val="0"/>
              </a:spcBef>
              <a:defRPr/>
            </a:lvl6pPr>
            <a:lvl7pPr marL="0" marR="0" indent="0" algn="l" rtl="0">
              <a:spcBef>
                <a:spcPts val="0"/>
              </a:spcBef>
              <a:defRPr/>
            </a:lvl7pPr>
            <a:lvl8pPr marL="0" marR="0" indent="0" algn="l" rtl="0">
              <a:spcBef>
                <a:spcPts val="0"/>
              </a:spcBef>
              <a:defRPr/>
            </a:lvl8pPr>
            <a:lvl9pPr marL="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457200" marR="0" indent="0" algn="l" rtl="0">
              <a:spcBef>
                <a:spcPts val="0"/>
              </a:spcBef>
              <a:defRPr/>
            </a:lvl2pPr>
            <a:lvl3pPr marL="914400" marR="0" indent="0" algn="l" rtl="0">
              <a:spcBef>
                <a:spcPts val="0"/>
              </a:spcBef>
              <a:defRPr/>
            </a:lvl3pPr>
            <a:lvl4pPr marL="1371600" marR="0" indent="0" algn="l" rtl="0">
              <a:spcBef>
                <a:spcPts val="0"/>
              </a:spcBef>
              <a:defRPr/>
            </a:lvl4pPr>
            <a:lvl5pPr marL="1828800" marR="0" indent="0" algn="l" rtl="0">
              <a:spcBef>
                <a:spcPts val="0"/>
              </a:spcBef>
              <a:defRPr/>
            </a:lvl5pPr>
            <a:lvl6pPr marL="2286000" marR="0" indent="0" algn="l" rtl="0">
              <a:spcBef>
                <a:spcPts val="0"/>
              </a:spcBef>
              <a:defRPr/>
            </a:lvl6pPr>
            <a:lvl7pPr marL="2743200" marR="0" indent="0" algn="l" rtl="0">
              <a:spcBef>
                <a:spcPts val="0"/>
              </a:spcBef>
              <a:defRPr/>
            </a:lvl7pPr>
            <a:lvl8pPr marL="3200400" marR="0" indent="0" algn="l" rtl="0">
              <a:spcBef>
                <a:spcPts val="0"/>
              </a:spcBef>
              <a:defRPr/>
            </a:lvl8pPr>
            <a:lvl9pPr marL="3657600" marR="0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1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marL="0" lvl="0" indent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/>
              <a:pPr marL="0" lvl="0" indent="0">
                <a:spcBef>
                  <a:spcPts val="0"/>
                </a:spcBef>
                <a:buSzPct val="25000"/>
                <a:buNone/>
              </a:pPr>
              <a:t>‹#›</a:t>
            </a:fld>
            <a:endParaRPr lang="ru-RU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Shape 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0259" y="30125"/>
            <a:ext cx="9154259" cy="68278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Shape 8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9576" y="2814439"/>
            <a:ext cx="2381249" cy="2381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Shape 8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00192" y="1916832"/>
            <a:ext cx="2381099" cy="2381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Shape 8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63888" y="4077072"/>
            <a:ext cx="2381249" cy="2381249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/>
          <p:nvPr/>
        </p:nvSpPr>
        <p:spPr>
          <a:xfrm>
            <a:off x="0" y="66864"/>
            <a:ext cx="7107062" cy="17578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-RU" sz="5400" b="1" i="0" u="none" strike="noStrike" cap="none" baseline="0">
                <a:solidFill>
                  <a:srgbClr val="FDFEFE"/>
                </a:solidFill>
                <a:latin typeface="Calibri"/>
                <a:ea typeface="Calibri"/>
                <a:cs typeface="Calibri"/>
                <a:sym typeface="Calibri"/>
              </a:rPr>
              <a:t>МЫ БУДЕМ СОЗДАВАТЬ ОРИГАМИ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251519" y="260647"/>
            <a:ext cx="7776863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-RU" sz="5400" b="1" i="0" u="none" strike="noStrike" cap="none" baseline="0">
                <a:solidFill>
                  <a:srgbClr val="88ABD4"/>
                </a:solidFill>
                <a:latin typeface="Calibri"/>
                <a:ea typeface="Calibri"/>
                <a:cs typeface="Calibri"/>
                <a:sym typeface="Calibri"/>
              </a:rPr>
              <a:t>ЦЕЛЬ МОЕГО ПРОЕКТА: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263487" y="1700807"/>
            <a:ext cx="7776863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Развитие творческого мышления у детей</a:t>
            </a:r>
            <a:endParaRPr lang="ru-RU"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Shape 95"/>
          <p:cNvSpPr/>
          <p:nvPr/>
        </p:nvSpPr>
        <p:spPr>
          <a:xfrm>
            <a:off x="297622" y="2990525"/>
            <a:ext cx="8004884" cy="92332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ru-RU" sz="5400" b="1" i="0" u="none" strike="noStrike" cap="none" baseline="0">
                <a:solidFill>
                  <a:srgbClr val="88ABD4"/>
                </a:solidFill>
                <a:latin typeface="Calibri"/>
                <a:ea typeface="Calibri"/>
                <a:cs typeface="Calibri"/>
                <a:sym typeface="Calibri"/>
              </a:rPr>
              <a:t>ЗАДАЧИ МОЕГО ПРОЕКТА:</a:t>
            </a:r>
          </a:p>
        </p:txBody>
      </p:sp>
      <p:sp>
        <p:nvSpPr>
          <p:cNvPr id="96" name="Shape 96"/>
          <p:cNvSpPr txBox="1"/>
          <p:nvPr/>
        </p:nvSpPr>
        <p:spPr>
          <a:xfrm>
            <a:off x="329400" y="4221087"/>
            <a:ext cx="8491071" cy="954106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1.Научить</a:t>
            </a:r>
            <a:r>
              <a:rPr lang="ru-RU" sz="2800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работать в разных техниках с разными материалами</a:t>
            </a:r>
            <a:r>
              <a:rPr lang="ru-RU" sz="28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ru-RU"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360231" y="5163698"/>
            <a:ext cx="4862998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Развивать мелкую </a:t>
            </a:r>
            <a:r>
              <a:rPr lang="ru-RU" sz="2800" b="0" i="0" u="none" strike="noStrike" cap="none" baseline="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маторику</a:t>
            </a:r>
            <a:endParaRPr lang="ru-RU" sz="28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334001" y="5805264"/>
            <a:ext cx="540533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604266" y="5805264"/>
            <a:ext cx="5528052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ru-RU" sz="28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Развивать творческие способности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/>
        </p:nvSpPr>
        <p:spPr>
          <a:xfrm>
            <a:off x="416862" y="312028"/>
            <a:ext cx="8310265" cy="70846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1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lt2"/>
                </a:solidFill>
                <a:latin typeface="Arial"/>
              </a:rPr>
              <a:t>ГИПОТЕЗА КООРДИНАТОРА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x="712900" y="2081650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 txBox="1"/>
          <p:nvPr/>
        </p:nvSpPr>
        <p:spPr>
          <a:xfrm>
            <a:off x="467544" y="1556792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lang="ru-RU"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0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536" y="4365104"/>
            <a:ext cx="2232248" cy="1967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20072" y="3645024"/>
            <a:ext cx="3458178" cy="24481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611560" y="1268760"/>
            <a:ext cx="7920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latin typeface="Calibri" pitchFamily="34" charset="0"/>
              </a:rPr>
              <a:t>Работа с ними удовлетворяет в них исследовательскую потребность, пробуждает у ребенка чувство удовлетворения, радости, успеха; особую радость доставляет детям видеть результат своего труда. Для формирования устойчивого интереса к творчеству (изготовлению поделок) использую в своей работе устное народное творчество: загадки, </a:t>
            </a:r>
            <a:r>
              <a:rPr lang="ru-RU" sz="1800" dirty="0" err="1" smtClean="0">
                <a:latin typeface="Calibri" pitchFamily="34" charset="0"/>
              </a:rPr>
              <a:t>потешки</a:t>
            </a:r>
            <a:r>
              <a:rPr lang="ru-RU" sz="1800" dirty="0" smtClean="0">
                <a:latin typeface="Calibri" pitchFamily="34" charset="0"/>
              </a:rPr>
              <a:t>, считалки, пословицы, поговорки, создающие богатую почву для размышления, вдохновения, воздействующие на ум и чувства ребенка</a:t>
            </a:r>
            <a:endParaRPr lang="ru-RU" sz="18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/>
        </p:nvSpPr>
        <p:spPr>
          <a:xfrm>
            <a:off x="333675" y="216549"/>
            <a:ext cx="8206749" cy="8670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lt2"/>
                </a:solidFill>
                <a:latin typeface="Arial"/>
              </a:rPr>
              <a:t>ЦЕЛЬ ВОСПИТАННИКОВ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330800" y="1297450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Повысить мелкую моторику руки узнать что такое оригами</a:t>
            </a:r>
            <a:endParaRPr lang="ru-RU"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5" name="Shape 115"/>
          <p:cNvSpPr/>
          <p:nvPr/>
        </p:nvSpPr>
        <p:spPr>
          <a:xfrm>
            <a:off x="196800" y="2539230"/>
            <a:ext cx="8280903" cy="8670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lt2"/>
                </a:solidFill>
                <a:latin typeface="Arial"/>
              </a:rPr>
              <a:t>ЗАДАЧИ ВОСПИТАННИКОВ</a:t>
            </a:r>
          </a:p>
        </p:txBody>
      </p:sp>
      <p:sp>
        <p:nvSpPr>
          <p:cNvPr id="116" name="Shape 116"/>
          <p:cNvSpPr txBox="1"/>
          <p:nvPr/>
        </p:nvSpPr>
        <p:spPr>
          <a:xfrm>
            <a:off x="484775" y="4034950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pic>
        <p:nvPicPr>
          <p:cNvPr id="117" name="Shape 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71925" y="3406275"/>
            <a:ext cx="4210474" cy="32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Shape 118"/>
          <p:cNvSpPr txBox="1"/>
          <p:nvPr/>
        </p:nvSpPr>
        <p:spPr>
          <a:xfrm>
            <a:off x="196800" y="3963675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rgbClr val="000000"/>
              </a:buClr>
              <a:buSzPct val="100000"/>
              <a:buFont typeface="Times New Roman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Научиться создавать поделки в стиле оригами </a:t>
            </a:r>
          </a:p>
          <a:p>
            <a:pPr marL="457200" lvl="0" indent="-381000" rtl="0">
              <a:spcBef>
                <a:spcPts val="0"/>
              </a:spcBef>
              <a:buClr>
                <a:srgbClr val="000000"/>
              </a:buClr>
              <a:buSzPct val="100000"/>
              <a:buFont typeface="Times New Roman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Получить новые знания и умения </a:t>
            </a:r>
          </a:p>
          <a:p>
            <a:pPr marL="457200" lvl="0" indent="-381000">
              <a:spcBef>
                <a:spcPts val="0"/>
              </a:spcBef>
              <a:buClr>
                <a:srgbClr val="000000"/>
              </a:buClr>
              <a:buSzPct val="100000"/>
              <a:buFont typeface="Times New Roman"/>
              <a:buAutoNum type="arabicPeriod"/>
            </a:pPr>
            <a:r>
              <a:rPr lang="ru-RU" sz="2400">
                <a:latin typeface="Times New Roman"/>
                <a:ea typeface="Times New Roman"/>
                <a:cs typeface="Times New Roman"/>
                <a:sym typeface="Times New Roman"/>
              </a:rPr>
              <a:t>Развить творческие навыки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/>
        </p:nvSpPr>
        <p:spPr>
          <a:xfrm>
            <a:off x="305150" y="221776"/>
            <a:ext cx="8406358" cy="90459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lt2"/>
                </a:solidFill>
                <a:latin typeface="Arial"/>
              </a:rPr>
              <a:t>ОСНОВОПОЛАГАЮЩИЙ ВОПРОС</a:t>
            </a:r>
          </a:p>
        </p:txBody>
      </p:sp>
      <p:sp>
        <p:nvSpPr>
          <p:cNvPr id="124" name="Shape 124"/>
          <p:cNvSpPr txBox="1"/>
          <p:nvPr/>
        </p:nvSpPr>
        <p:spPr>
          <a:xfrm>
            <a:off x="305150" y="1368750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Как сделать ручки очумелыми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  <a:sym typeface="Times New Roman"/>
              </a:rPr>
              <a:t>?</a:t>
            </a:r>
            <a:endParaRPr lang="ru-RU"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5" name="Shape 125"/>
          <p:cNvSpPr/>
          <p:nvPr/>
        </p:nvSpPr>
        <p:spPr>
          <a:xfrm>
            <a:off x="305150" y="2754670"/>
            <a:ext cx="8406345" cy="958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algn="ctr"/>
            <a:r>
              <a:rPr b="0" i="0">
                <a:ln w="19050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lt2"/>
                </a:solidFill>
                <a:latin typeface="Arial"/>
              </a:rPr>
              <a:t>ПРОБЛЕМНЫЙ ВОПРОС</a:t>
            </a:r>
          </a:p>
        </p:txBody>
      </p:sp>
      <p:sp>
        <p:nvSpPr>
          <p:cNvPr id="126" name="Shape 126"/>
          <p:cNvSpPr txBox="1"/>
          <p:nvPr/>
        </p:nvSpPr>
        <p:spPr>
          <a:xfrm>
            <a:off x="305150" y="4348600"/>
            <a:ext cx="8212499" cy="958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Как создать оригами?</a:t>
            </a:r>
          </a:p>
        </p:txBody>
      </p:sp>
      <p:pic>
        <p:nvPicPr>
          <p:cNvPr id="127" name="Shape 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3800" y="3796375"/>
            <a:ext cx="4082175" cy="3061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Microsoft Office PowerPoint</Application>
  <PresentationFormat>Экран (4:3)</PresentationFormat>
  <Paragraphs>21</Paragraphs>
  <Slides>6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Stalker</dc:creator>
  <cp:lastModifiedBy>Stalker</cp:lastModifiedBy>
  <cp:revision>1</cp:revision>
  <dcterms:modified xsi:type="dcterms:W3CDTF">2015-06-11T04:56:25Z</dcterms:modified>
</cp:coreProperties>
</file>